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73" r:id="rId4"/>
    <p:sldId id="286" r:id="rId5"/>
    <p:sldId id="275" r:id="rId6"/>
    <p:sldId id="274" r:id="rId7"/>
    <p:sldId id="278" r:id="rId8"/>
    <p:sldId id="277" r:id="rId9"/>
    <p:sldId id="279" r:id="rId10"/>
    <p:sldId id="280" r:id="rId11"/>
    <p:sldId id="282" r:id="rId12"/>
    <p:sldId id="283" r:id="rId13"/>
    <p:sldId id="284" r:id="rId14"/>
    <p:sldId id="28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E2A0990-1B6E-4710-874F-8BAF447370E9}">
          <p14:sldIdLst>
            <p14:sldId id="256"/>
            <p14:sldId id="257"/>
            <p14:sldId id="273"/>
            <p14:sldId id="286"/>
            <p14:sldId id="275"/>
          </p14:sldIdLst>
        </p14:section>
        <p14:section name="indomart" id="{61E79A5D-CDDD-413C-AF35-D8CC216FCE74}">
          <p14:sldIdLst>
            <p14:sldId id="274"/>
            <p14:sldId id="278"/>
            <p14:sldId id="277"/>
            <p14:sldId id="279"/>
          </p14:sldIdLst>
        </p14:section>
        <p14:section name="Alfamart" id="{4F81ADBB-5621-4C59-8CD3-C40FE9242C46}">
          <p14:sldIdLst>
            <p14:sldId id="280"/>
            <p14:sldId id="282"/>
            <p14:sldId id="283"/>
            <p14:sldId id="284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56" autoAdjust="0"/>
    <p:restoredTop sz="94660"/>
  </p:normalViewPr>
  <p:slideViewPr>
    <p:cSldViewPr snapToGrid="0">
      <p:cViewPr>
        <p:scale>
          <a:sx n="60" d="100"/>
          <a:sy n="60" d="100"/>
        </p:scale>
        <p:origin x="1200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2481-EA5B-47EC-BA3D-7FE8CF979DC7}" type="datetimeFigureOut">
              <a:rPr lang="en-ID" smtClean="0"/>
              <a:t>23/02/2022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4D542-AFB5-4381-9906-BB6DD05C4707}" type="slidenum">
              <a:rPr lang="en-ID" smtClean="0"/>
              <a:t>‹#›</a:t>
            </a:fld>
            <a:endParaRPr lang="en-ID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661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2481-EA5B-47EC-BA3D-7FE8CF979DC7}" type="datetimeFigureOut">
              <a:rPr lang="en-ID" smtClean="0"/>
              <a:t>23/02/2022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4D542-AFB5-4381-9906-BB6DD05C47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57443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2481-EA5B-47EC-BA3D-7FE8CF979DC7}" type="datetimeFigureOut">
              <a:rPr lang="en-ID" smtClean="0"/>
              <a:t>23/02/2022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4D542-AFB5-4381-9906-BB6DD05C47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93712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2481-EA5B-47EC-BA3D-7FE8CF979DC7}" type="datetimeFigureOut">
              <a:rPr lang="en-ID" smtClean="0"/>
              <a:t>23/02/2022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4D542-AFB5-4381-9906-BB6DD05C47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63937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2481-EA5B-47EC-BA3D-7FE8CF979DC7}" type="datetimeFigureOut">
              <a:rPr lang="en-ID" smtClean="0"/>
              <a:t>23/02/2022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4D542-AFB5-4381-9906-BB6DD05C4707}" type="slidenum">
              <a:rPr lang="en-ID" smtClean="0"/>
              <a:t>‹#›</a:t>
            </a:fld>
            <a:endParaRPr lang="en-ID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372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2481-EA5B-47EC-BA3D-7FE8CF979DC7}" type="datetimeFigureOut">
              <a:rPr lang="en-ID" smtClean="0"/>
              <a:t>23/02/2022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4D542-AFB5-4381-9906-BB6DD05C47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76710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2481-EA5B-47EC-BA3D-7FE8CF979DC7}" type="datetimeFigureOut">
              <a:rPr lang="en-ID" smtClean="0"/>
              <a:t>23/02/2022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4D542-AFB5-4381-9906-BB6DD05C47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00900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2481-EA5B-47EC-BA3D-7FE8CF979DC7}" type="datetimeFigureOut">
              <a:rPr lang="en-ID" smtClean="0"/>
              <a:t>23/02/2022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4D542-AFB5-4381-9906-BB6DD05C47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6431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2481-EA5B-47EC-BA3D-7FE8CF979DC7}" type="datetimeFigureOut">
              <a:rPr lang="en-ID" smtClean="0"/>
              <a:t>23/02/2022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4D542-AFB5-4381-9906-BB6DD05C47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31568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1E72481-EA5B-47EC-BA3D-7FE8CF979DC7}" type="datetimeFigureOut">
              <a:rPr lang="en-ID" smtClean="0"/>
              <a:t>23/02/2022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524D542-AFB5-4381-9906-BB6DD05C47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86351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72481-EA5B-47EC-BA3D-7FE8CF979DC7}" type="datetimeFigureOut">
              <a:rPr lang="en-ID" smtClean="0"/>
              <a:t>23/02/2022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4D542-AFB5-4381-9906-BB6DD05C47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58953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1E72481-EA5B-47EC-BA3D-7FE8CF979DC7}" type="datetimeFigureOut">
              <a:rPr lang="en-ID" smtClean="0"/>
              <a:t>23/02/2022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524D542-AFB5-4381-9906-BB6DD05C4707}" type="slidenum">
              <a:rPr lang="en-ID" smtClean="0"/>
              <a:t>‹#›</a:t>
            </a:fld>
            <a:endParaRPr lang="en-ID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731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1FCB9-26CA-4B65-BA22-71D42554B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1885244"/>
            <a:ext cx="10058400" cy="2439868"/>
          </a:xfrm>
        </p:spPr>
        <p:txBody>
          <a:bodyPr anchor="ctr"/>
          <a:lstStyle/>
          <a:p>
            <a:r>
              <a:rPr lang="en-US" dirty="0">
                <a:latin typeface="+mn-lt"/>
              </a:rPr>
              <a:t>Result Test APK IR Mobile </a:t>
            </a:r>
            <a:r>
              <a:rPr lang="id-ID" dirty="0">
                <a:latin typeface="+mn-lt"/>
              </a:rPr>
              <a:t>Garudastore</a:t>
            </a:r>
            <a:endParaRPr lang="en-ID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EB445B-C8CB-4A8C-B0CE-EAF4BECD4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200112"/>
          </a:xfrm>
        </p:spPr>
        <p:txBody>
          <a:bodyPr>
            <a:normAutofit/>
          </a:bodyPr>
          <a:lstStyle/>
          <a:p>
            <a:r>
              <a:rPr lang="id-ID" sz="2000" dirty="0">
                <a:solidFill>
                  <a:schemeClr val="tx1"/>
                </a:solidFill>
                <a:latin typeface="+mn-lt"/>
              </a:rPr>
              <a:t>23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id-ID" sz="2000" dirty="0">
                <a:solidFill>
                  <a:schemeClr val="tx1"/>
                </a:solidFill>
                <a:latin typeface="+mn-lt"/>
              </a:rPr>
              <a:t>FEBRUARI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 2022</a:t>
            </a:r>
          </a:p>
          <a:p>
            <a:r>
              <a:rPr lang="en-ID" sz="2000" dirty="0">
                <a:solidFill>
                  <a:schemeClr val="tx1"/>
                </a:solidFill>
                <a:latin typeface="+mn-lt"/>
              </a:rPr>
              <a:t>(</a:t>
            </a:r>
            <a:r>
              <a:rPr lang="id-ID" sz="2000" dirty="0">
                <a:solidFill>
                  <a:schemeClr val="tx1"/>
                </a:solidFill>
                <a:latin typeface="+mn-lt"/>
              </a:rPr>
              <a:t>FAMILY MART</a:t>
            </a:r>
            <a:r>
              <a:rPr lang="en-ID" sz="2000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ID" sz="2000" dirty="0" err="1">
                <a:solidFill>
                  <a:schemeClr val="tx1"/>
                </a:solidFill>
                <a:latin typeface="+mn-lt"/>
              </a:rPr>
              <a:t>alfamart</a:t>
            </a:r>
            <a:r>
              <a:rPr lang="en-ID" sz="2000" dirty="0">
                <a:solidFill>
                  <a:schemeClr val="tx1"/>
                </a:solidFill>
                <a:latin typeface="+mn-lt"/>
              </a:rPr>
              <a:t> &amp; </a:t>
            </a:r>
            <a:r>
              <a:rPr lang="en-ID" sz="2000" dirty="0" err="1">
                <a:solidFill>
                  <a:schemeClr val="tx1"/>
                </a:solidFill>
                <a:latin typeface="+mn-lt"/>
              </a:rPr>
              <a:t>indomaret</a:t>
            </a:r>
            <a:r>
              <a:rPr lang="en-ID" sz="2000" dirty="0">
                <a:solidFill>
                  <a:schemeClr val="tx1"/>
                </a:solidFill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49858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66C7E-A6DB-4D2D-BBE1-3EEC58016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640" y="856630"/>
            <a:ext cx="9342412" cy="834249"/>
          </a:xfrm>
        </p:spPr>
        <p:txBody>
          <a:bodyPr anchor="ctr">
            <a:normAutofit/>
          </a:bodyPr>
          <a:lstStyle/>
          <a:p>
            <a:r>
              <a:rPr lang="id-ID" sz="2800" dirty="0">
                <a:latin typeface="+mn-lt"/>
              </a:rPr>
              <a:t>Garuda (Alfamart)</a:t>
            </a:r>
            <a:r>
              <a:rPr lang="en-US" sz="2800" dirty="0">
                <a:latin typeface="+mn-lt"/>
              </a:rPr>
              <a:t> – </a:t>
            </a:r>
            <a:r>
              <a:rPr lang="id-ID" sz="2800" dirty="0">
                <a:latin typeface="+mn-lt"/>
              </a:rPr>
              <a:t>Not </a:t>
            </a:r>
            <a:r>
              <a:rPr lang="en-US" sz="2800" dirty="0">
                <a:latin typeface="+mn-lt"/>
              </a:rPr>
              <a:t>Following Standard (</a:t>
            </a:r>
            <a:r>
              <a:rPr lang="id-ID" sz="2800" dirty="0">
                <a:latin typeface="+mn-lt"/>
              </a:rPr>
              <a:t>Chiller</a:t>
            </a:r>
            <a:r>
              <a:rPr lang="en-US" sz="2800" dirty="0">
                <a:latin typeface="+mn-lt"/>
              </a:rPr>
              <a:t>)</a:t>
            </a:r>
            <a:endParaRPr lang="en-ID" sz="28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21EE6-2703-4987-9C23-2572475B0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1665" y="1273755"/>
            <a:ext cx="3524929" cy="45719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RESULT</a:t>
            </a:r>
            <a:r>
              <a:rPr lang="id-ID" sz="1200" dirty="0"/>
              <a:t> </a:t>
            </a:r>
            <a:r>
              <a:rPr lang="en-US" sz="1200" dirty="0"/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1500ML AQUA LOCAL (actual oos)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600ML AQUA LOCAL (detected)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1500ML VIT LOCAL (actual oos)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350ML LEVITE LEMON CUCUMBER MINT (actual oos)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350ML LEVITE LYCHEE CITRUS MITN (actual oos)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350ML LEVITE WILDBERRIES MINT (actual oos)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500ML MIZONE ACTIV LYCHEE LEMON (detected)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500ML MIZONE ACTIV MOOD UP CRANBERRY (detected)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500ML MIZONE ACTIV BREAKFREE CHERRYBLOSSOM (not detected in photo)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500ML MIZONE ACTIV MOVE ON STARFRUIT (detected)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350ML MIZONE ACTIV LYCHEE LEMON (actual oos)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550ML VIT LOCAL (actual oos)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DE0F25-3F65-4938-9B74-B1630B772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727" y="1887149"/>
            <a:ext cx="1555214" cy="34560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FDF8C2-03DD-4024-B2D7-78365DA704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941" y="1887149"/>
            <a:ext cx="1555214" cy="34560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9B91F3-2BA9-4667-8502-40450831B2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99" y="1887152"/>
            <a:ext cx="1555214" cy="34560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C24D75-60CF-4169-9B80-A566B62301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513" y="1887149"/>
            <a:ext cx="1555214" cy="34560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4121525-1513-4FC7-8EC3-177E79B4D2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155" y="1887149"/>
            <a:ext cx="1555214" cy="34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865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66C7E-A6DB-4D2D-BBE1-3EEC58016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25" y="1008044"/>
            <a:ext cx="9342412" cy="834249"/>
          </a:xfrm>
        </p:spPr>
        <p:txBody>
          <a:bodyPr anchor="ctr">
            <a:normAutofit/>
          </a:bodyPr>
          <a:lstStyle/>
          <a:p>
            <a:r>
              <a:rPr lang="id-ID" sz="2800" dirty="0">
                <a:latin typeface="+mn-lt"/>
              </a:rPr>
              <a:t>Garuda (Alfamart)</a:t>
            </a:r>
            <a:r>
              <a:rPr lang="en-US" sz="2800" dirty="0">
                <a:latin typeface="+mn-lt"/>
              </a:rPr>
              <a:t> – Following Standard (</a:t>
            </a:r>
            <a:r>
              <a:rPr lang="id-ID" sz="2800" dirty="0">
                <a:latin typeface="+mn-lt"/>
              </a:rPr>
              <a:t>Chiller</a:t>
            </a:r>
            <a:r>
              <a:rPr lang="en-US" sz="2800" dirty="0">
                <a:latin typeface="+mn-lt"/>
              </a:rPr>
              <a:t>)</a:t>
            </a:r>
            <a:endParaRPr lang="en-ID" sz="28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21EE6-2703-4987-9C23-2572475B0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1665" y="1273755"/>
            <a:ext cx="3524929" cy="45719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RESULT</a:t>
            </a:r>
            <a:r>
              <a:rPr lang="id-ID" sz="1200" dirty="0"/>
              <a:t> </a:t>
            </a:r>
            <a:r>
              <a:rPr lang="en-US" sz="1200" dirty="0"/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1500ML AQUA LOCAL (product detected)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600ML AQUA LOCAL (detected)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1500ML VIT LOCAL (actual oos)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350ML LEVITE LEMON CUCUMBER MINT (actual oos)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350ML LEVITE LYCHEE CITRUS MITN (actual oos)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350ML LEVITE WILDBERRIES MINT (actual oos)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500ML MIZONE ACTIV LYCHEE LEMON (detected)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500ML MIZONE ACTIV MOOD UP CRANBERRY (detected)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500ML MIZONE ACTIV BREAKFREE CHERRYBLOSSOM (not detected)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500ML MIZONE ACTIV MOVE ON STARFRUIT (actual oos)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350ML MIZONE ACTIV LYCHEE LEMON (actual oos)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550ML VIT LOCAL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9B91F3-2BA9-4667-8502-40450831B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82" y="1920203"/>
            <a:ext cx="1555214" cy="34560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C24D75-60CF-4169-9B80-A566B6230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396" y="1920200"/>
            <a:ext cx="1555214" cy="34560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4121525-1513-4FC7-8EC3-177E79B4D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236" y="1920200"/>
            <a:ext cx="1555214" cy="34560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3036F2-52A4-4A4A-AA46-E27135BA48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333" y="1920200"/>
            <a:ext cx="1555214" cy="3456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F58D1C-6393-4224-8D88-39F743658C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397" y="1920201"/>
            <a:ext cx="1555215" cy="34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37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66C7E-A6DB-4D2D-BBE1-3EEC58016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25" y="1008044"/>
            <a:ext cx="9342412" cy="834249"/>
          </a:xfrm>
        </p:spPr>
        <p:txBody>
          <a:bodyPr anchor="ctr">
            <a:normAutofit/>
          </a:bodyPr>
          <a:lstStyle/>
          <a:p>
            <a:r>
              <a:rPr lang="id-ID" sz="2800" dirty="0">
                <a:latin typeface="+mn-lt"/>
              </a:rPr>
              <a:t>Garuda (Alfamart)</a:t>
            </a:r>
            <a:r>
              <a:rPr lang="en-US" sz="2800" dirty="0">
                <a:latin typeface="+mn-lt"/>
              </a:rPr>
              <a:t> – Following Standard (</a:t>
            </a:r>
            <a:r>
              <a:rPr lang="id-ID" sz="2800" dirty="0">
                <a:latin typeface="+mn-lt"/>
              </a:rPr>
              <a:t>Regular</a:t>
            </a:r>
            <a:r>
              <a:rPr lang="en-US" sz="2800" dirty="0">
                <a:latin typeface="+mn-lt"/>
              </a:rPr>
              <a:t>)</a:t>
            </a:r>
            <a:endParaRPr lang="en-ID" sz="28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21EE6-2703-4987-9C23-2572475B0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1665" y="1273755"/>
            <a:ext cx="3524929" cy="45719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RESULT</a:t>
            </a:r>
            <a:r>
              <a:rPr lang="id-ID" sz="1200" dirty="0"/>
              <a:t> </a:t>
            </a:r>
            <a:r>
              <a:rPr lang="en-US" sz="1200" dirty="0"/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1500ML AQUA LOCAL (product detected)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600ML AQUA LOCAL (detected)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1500ML VIT LOCAL (actual oos)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350ML LEVITE LEMON CUCUMBER MINT (actual oos)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350ML LEVITE LYCHEE CITRUS MITN (actual oos)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350ML LEVITE WILDBERRIES MINT (actual oos)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500ML MIZONE ACTIV LYCHEE LEMON (detected)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500ML MIZONE ACTIV MOOD UP CRANBERRY (detected)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500ML MIZONE ACTIV BREAKFREE CHERRYBLOSSOM (detected)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500ML MIZONE ACTIV MOVE ON STARFRUIT (detected)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350ML MIZONE ACTIV LYCHEE LEMON (actual oos)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550ML VIT LOCAL (actual oos)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9B91F3-2BA9-4667-8502-40450831B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61" y="1920203"/>
            <a:ext cx="1555214" cy="34560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C24D75-60CF-4169-9B80-A566B6230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260" y="1920200"/>
            <a:ext cx="1555214" cy="3456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CF02CC-6027-4339-969B-D024FE636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559" y="1920200"/>
            <a:ext cx="1555214" cy="3456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4E89C8-0140-4128-94A1-4976EA1A82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316" y="1920200"/>
            <a:ext cx="1555214" cy="34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05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66C7E-A6DB-4D2D-BBE1-3EEC58016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25" y="1008044"/>
            <a:ext cx="9342412" cy="834249"/>
          </a:xfrm>
        </p:spPr>
        <p:txBody>
          <a:bodyPr anchor="ctr">
            <a:normAutofit/>
          </a:bodyPr>
          <a:lstStyle/>
          <a:p>
            <a:r>
              <a:rPr lang="id-ID" sz="2800" dirty="0">
                <a:latin typeface="+mn-lt"/>
              </a:rPr>
              <a:t>Garuda (Alfamart)</a:t>
            </a:r>
            <a:r>
              <a:rPr lang="en-US" sz="2800" dirty="0">
                <a:latin typeface="+mn-lt"/>
              </a:rPr>
              <a:t> – Following Standard (</a:t>
            </a:r>
            <a:r>
              <a:rPr lang="id-ID" sz="2800" dirty="0">
                <a:latin typeface="+mn-lt"/>
              </a:rPr>
              <a:t>Regular</a:t>
            </a:r>
            <a:r>
              <a:rPr lang="en-US" sz="2800" dirty="0">
                <a:latin typeface="+mn-lt"/>
              </a:rPr>
              <a:t>)</a:t>
            </a:r>
            <a:endParaRPr lang="en-ID" sz="28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21EE6-2703-4987-9C23-2572475B0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1665" y="1273755"/>
            <a:ext cx="3524929" cy="45719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RESULT</a:t>
            </a:r>
            <a:r>
              <a:rPr lang="id-ID" sz="1200" dirty="0"/>
              <a:t> </a:t>
            </a:r>
            <a:r>
              <a:rPr lang="en-US" sz="1200" dirty="0"/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1500ML AQUA LOCAL (product detected)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600ML AQUA LOCAL (detected)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1500ML VIT LOCAL (product detected)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350ML LEVITE LEMON CUCUMBER MINT (actual oos)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350ML LEVITE LYCHEE CITRUS MITN (actual oos)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350ML LEVITE WILDBERRIES MINT (actual oos)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500ML MIZONE ACTIV LYCHEE LEMON (detected)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500ML MIZONE ACTIV MOOD UP CRANBERRY (detected)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500ML MIZONE ACTIV BREAKFREE CHERRYBLOSSOM (not detected in photo)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500ML MIZONE ACTIV MOVE ON STARFRUIT (detected)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350ML MIZONE ACTIV LYCHEE LEMON (actual oos)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550ML VIT LOCAL (actual oos)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9B91F3-2BA9-4667-8502-40450831B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61" y="1920203"/>
            <a:ext cx="1555214" cy="34560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C24D75-60CF-4169-9B80-A566B6230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260" y="1920200"/>
            <a:ext cx="1555214" cy="34560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4960C1-5FAA-4175-8267-F8BFC0434D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560" y="1920201"/>
            <a:ext cx="1555214" cy="3456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0B9B48-2F6A-4A10-9BA8-C500A91C4A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859" y="1920200"/>
            <a:ext cx="1555214" cy="34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72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17795-0298-4996-86A9-C83FFF1E5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VISIT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90BB6C-F990-4AAE-A1C4-B4B8D539F1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98" y="1813212"/>
            <a:ext cx="1810226" cy="40227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BC3C3E-CE68-4DDB-BC09-7A876BC2A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312" y="1813212"/>
            <a:ext cx="1810226" cy="402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5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66C7E-A6DB-4D2D-BBE1-3EEC58016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258" y="439506"/>
            <a:ext cx="8256850" cy="834249"/>
          </a:xfrm>
        </p:spPr>
        <p:txBody>
          <a:bodyPr anchor="ctr">
            <a:normAutofit/>
          </a:bodyPr>
          <a:lstStyle/>
          <a:p>
            <a:r>
              <a:rPr lang="en-US" sz="2800" dirty="0">
                <a:latin typeface="+mn-lt"/>
              </a:rPr>
              <a:t>Dummy </a:t>
            </a:r>
            <a:r>
              <a:rPr lang="id-ID" sz="2800" dirty="0">
                <a:latin typeface="+mn-lt"/>
              </a:rPr>
              <a:t>Store (Familymart)</a:t>
            </a:r>
            <a:r>
              <a:rPr lang="en-US" sz="2800" dirty="0">
                <a:latin typeface="+mn-lt"/>
              </a:rPr>
              <a:t> – Following Standard (</a:t>
            </a:r>
            <a:r>
              <a:rPr lang="id-ID" sz="2800" dirty="0">
                <a:latin typeface="+mn-lt"/>
              </a:rPr>
              <a:t>Chiller</a:t>
            </a:r>
            <a:r>
              <a:rPr lang="en-US" sz="2800" dirty="0">
                <a:latin typeface="+mn-lt"/>
              </a:rPr>
              <a:t>)</a:t>
            </a:r>
            <a:endParaRPr lang="en-ID" sz="28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21EE6-2703-4987-9C23-2572475B0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1665" y="1273755"/>
            <a:ext cx="3524929" cy="45719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RESULT</a:t>
            </a:r>
            <a:r>
              <a:rPr lang="id-ID" sz="1200" dirty="0"/>
              <a:t> </a:t>
            </a:r>
            <a:r>
              <a:rPr lang="en-US" sz="1200" dirty="0"/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1500ML AQUA LOCAL (product detected)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600ML AQUA LOCAL (detected)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1500ML VIT LOCAL (actual oos)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350ML LEVITE LEMON CUCUMBER MINT (actual oos)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350ML LEVITE LYCHEE CITRUS MITN (actual oos)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350ML LEVITE WILDBERRIES MINT (actual oos)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500ML MIZONE ACTIV LYCHEE LEMON (actual oos)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500ML MIZONE ACTIV MOOD UP CRANBERRY (actual oos)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500ML MIZONE ACTIV BREAKFREE CHERRYBLOSSOM (actual oos)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500ML MIZONE ACTIV MOVE ON STARFRUIT (actual oos)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350ML MIZONE ACTIV LYCHEE LEMON (actual oos)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550ML VIT LOCAL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60D7A0-1704-416B-9AD2-4431CFAF9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899" y="1778884"/>
            <a:ext cx="1602784" cy="35617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EF96A7-764A-4467-8DE9-56145C89C9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0" y="1818640"/>
            <a:ext cx="1602784" cy="35617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7F0C3C-DA4E-462C-A0A9-025C2B47CF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45" y="1805387"/>
            <a:ext cx="1602784" cy="35617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962466-9021-44AD-BAA6-8A54C317D9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488" y="1778884"/>
            <a:ext cx="1602784" cy="35617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A5733E-212C-48A8-92C0-82E72B25A6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077" y="1778884"/>
            <a:ext cx="1602784" cy="356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83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66C7E-A6DB-4D2D-BBE1-3EEC58016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258" y="439506"/>
            <a:ext cx="9342412" cy="834249"/>
          </a:xfrm>
        </p:spPr>
        <p:txBody>
          <a:bodyPr anchor="ctr">
            <a:normAutofit/>
          </a:bodyPr>
          <a:lstStyle/>
          <a:p>
            <a:r>
              <a:rPr lang="en-US" sz="2800" dirty="0">
                <a:latin typeface="+mn-lt"/>
              </a:rPr>
              <a:t>Dummy </a:t>
            </a:r>
            <a:r>
              <a:rPr lang="id-ID" sz="2800" dirty="0">
                <a:latin typeface="+mn-lt"/>
              </a:rPr>
              <a:t>Store (Familymart)</a:t>
            </a:r>
            <a:r>
              <a:rPr lang="en-US" sz="2800" dirty="0">
                <a:latin typeface="+mn-lt"/>
              </a:rPr>
              <a:t> – </a:t>
            </a:r>
            <a:r>
              <a:rPr lang="id-ID" sz="2800" dirty="0">
                <a:latin typeface="+mn-lt"/>
              </a:rPr>
              <a:t>Not </a:t>
            </a:r>
            <a:r>
              <a:rPr lang="en-US" sz="2800" dirty="0">
                <a:latin typeface="+mn-lt"/>
              </a:rPr>
              <a:t>Following Standard (</a:t>
            </a:r>
            <a:r>
              <a:rPr lang="id-ID" sz="2800" dirty="0">
                <a:latin typeface="+mn-lt"/>
              </a:rPr>
              <a:t>Chiller</a:t>
            </a:r>
            <a:r>
              <a:rPr lang="en-US" sz="2800" dirty="0">
                <a:latin typeface="+mn-lt"/>
              </a:rPr>
              <a:t>)</a:t>
            </a:r>
            <a:endParaRPr lang="en-ID" sz="28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21EE6-2703-4987-9C23-2572475B0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1665" y="1273755"/>
            <a:ext cx="3524929" cy="45719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RESULT</a:t>
            </a:r>
            <a:r>
              <a:rPr lang="id-ID" sz="1200" dirty="0"/>
              <a:t> </a:t>
            </a:r>
            <a:r>
              <a:rPr lang="en-US" sz="1200" dirty="0"/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1500ML AQUA LOCAL (product detected)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600ML AQUA LOCAL (detected)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1500ML VIT LOCAL (actual oos)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350ML LEVITE LEMON CUCUMBER MINT (actual oos)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350ML LEVITE LYCHEE CITRUS MITN (actual oos)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350ML LEVITE WILDBERRIES MINT (actual oos)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500ML MIZONE ACTIV LYCHEE LEMON (actual oos)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500ML MIZONE ACTIV MOOD UP CRANBERRY (actual oos)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500ML MIZONE ACTIV BREAKFREE CHERRYBLOSSOM (actual oos)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500ML MIZONE ACTIV MOVE ON STARFRUIT (actual oos)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350ML MIZONE ACTIV LYCHEE LEMON (actual oos)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550ML VIT LOCAL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EF96A7-764A-4467-8DE9-56145C89C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0" y="1818640"/>
            <a:ext cx="1602784" cy="35617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7F0C3C-DA4E-462C-A0A9-025C2B47C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45" y="1805387"/>
            <a:ext cx="1602784" cy="35617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962466-9021-44AD-BAA6-8A54C317D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352" y="1778883"/>
            <a:ext cx="1602784" cy="35617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A5733E-212C-48A8-92C0-82E72B25A6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697" y="1805387"/>
            <a:ext cx="1602784" cy="35617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10AD39-EE86-4A47-9409-BEEBA7977B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669" y="1805387"/>
            <a:ext cx="1602784" cy="356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88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80A71-E86B-4F6E-9BE9-DF9023B5F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14679"/>
            <a:ext cx="10058400" cy="748454"/>
          </a:xfrm>
        </p:spPr>
        <p:txBody>
          <a:bodyPr>
            <a:normAutofit/>
          </a:bodyPr>
          <a:lstStyle/>
          <a:p>
            <a:r>
              <a:rPr lang="en-US" sz="3200" dirty="0"/>
              <a:t>Dummy </a:t>
            </a:r>
            <a:r>
              <a:rPr lang="id-ID" sz="3200" dirty="0"/>
              <a:t>Store (Familymart)</a:t>
            </a:r>
            <a:r>
              <a:rPr lang="en-US" sz="3200" dirty="0"/>
              <a:t> – </a:t>
            </a:r>
            <a:r>
              <a:rPr lang="id-ID" sz="3200" dirty="0"/>
              <a:t>Not </a:t>
            </a:r>
            <a:r>
              <a:rPr lang="en-US" sz="3200" dirty="0"/>
              <a:t>Following Standard (</a:t>
            </a:r>
            <a:r>
              <a:rPr lang="id-ID" sz="3200" dirty="0"/>
              <a:t>Regular</a:t>
            </a:r>
            <a:r>
              <a:rPr lang="en-US" sz="320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FF4C3-EEDA-4F9B-B8B8-0CC17F935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No photo in Reguler Rack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737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22487-4A2C-4E3F-BCA9-92344E3E3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VISIT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C50403-436C-4ADE-85BA-FFF1CE9AD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511" y="1859515"/>
            <a:ext cx="1810226" cy="40227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8D4825-C9A3-4BB0-830E-BAC489CDE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163" y="1859515"/>
            <a:ext cx="1810226" cy="402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70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66C7E-A6DB-4D2D-BBE1-3EEC58016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717" y="511486"/>
            <a:ext cx="9342412" cy="834249"/>
          </a:xfrm>
        </p:spPr>
        <p:txBody>
          <a:bodyPr anchor="ctr">
            <a:normAutofit/>
          </a:bodyPr>
          <a:lstStyle/>
          <a:p>
            <a:r>
              <a:rPr lang="id-ID" sz="2800" dirty="0">
                <a:latin typeface="+mn-lt"/>
              </a:rPr>
              <a:t>Toko JVS (Indomart)</a:t>
            </a:r>
            <a:r>
              <a:rPr lang="en-US" sz="2800" dirty="0">
                <a:latin typeface="+mn-lt"/>
              </a:rPr>
              <a:t> – Following Standard (</a:t>
            </a:r>
            <a:r>
              <a:rPr lang="id-ID" sz="2800" dirty="0">
                <a:latin typeface="+mn-lt"/>
              </a:rPr>
              <a:t>Chiller</a:t>
            </a:r>
            <a:r>
              <a:rPr lang="en-US" sz="2800" dirty="0">
                <a:latin typeface="+mn-lt"/>
              </a:rPr>
              <a:t>)</a:t>
            </a:r>
            <a:endParaRPr lang="en-ID" sz="28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21EE6-2703-4987-9C23-2572475B0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6929" y="1273755"/>
            <a:ext cx="3524929" cy="45719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RESULT</a:t>
            </a:r>
            <a:r>
              <a:rPr lang="id-ID" sz="1200" dirty="0"/>
              <a:t> </a:t>
            </a:r>
            <a:r>
              <a:rPr lang="en-US" sz="1200" dirty="0"/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1500ML AQUA LOCAL (actual oos)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600ML AQUA LOCAL (product detected)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1500ML VIT LOCAL (actual oos)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350ML LEVITE LEMON CUCUMBER MINT (actual oos)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350ML LEVITE LYCHEE CITRUS MITN (actual oos)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350ML LEVITE WILDBERRIES MINT (actual oos)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500ML MIZONE ACTIV LYCHEE LEMON (product detected)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500ML MIZONE ACTIV MOOD UP CRANBERRY (product detected)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500ML MIZONE ACTIV BREAKFREE CHERRYBLOSSOM (product detected)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500ML MIZONE ACTIV MOVE ON STARFRUIT (product detected)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350ML MIZONE ACTIV LYCHEE LEMON (actual oos)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550ML VIT LOCAL (actual oos)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CBB7B3-755B-4C77-AB3E-5A1F4ACA6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836" y="2011703"/>
            <a:ext cx="1643346" cy="36518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A09D3F-3FD3-47B1-ABF1-D2A1DE41C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213" y="1994914"/>
            <a:ext cx="1643346" cy="36518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113E92-9432-4CC8-B212-F6EA714B5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54" y="2011703"/>
            <a:ext cx="1567699" cy="34837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040D43-8AAB-480D-94FC-C8D9D2E3FD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468" y="2011703"/>
            <a:ext cx="1567699" cy="34837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663427A-174F-4D7E-B4DB-0DA861291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283" y="1994915"/>
            <a:ext cx="1643346" cy="365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767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66C7E-A6DB-4D2D-BBE1-3EEC58016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717" y="511486"/>
            <a:ext cx="9342412" cy="834249"/>
          </a:xfrm>
        </p:spPr>
        <p:txBody>
          <a:bodyPr anchor="ctr">
            <a:normAutofit/>
          </a:bodyPr>
          <a:lstStyle/>
          <a:p>
            <a:r>
              <a:rPr lang="id-ID" sz="2800" dirty="0">
                <a:latin typeface="+mn-lt"/>
              </a:rPr>
              <a:t>Toko JVS (Indomart)</a:t>
            </a:r>
            <a:r>
              <a:rPr lang="en-US" sz="2800" dirty="0">
                <a:latin typeface="+mn-lt"/>
              </a:rPr>
              <a:t> – </a:t>
            </a:r>
            <a:r>
              <a:rPr lang="id-ID" sz="2800" dirty="0">
                <a:latin typeface="+mn-lt"/>
              </a:rPr>
              <a:t>Not </a:t>
            </a:r>
            <a:r>
              <a:rPr lang="en-US" sz="2800" dirty="0">
                <a:latin typeface="+mn-lt"/>
              </a:rPr>
              <a:t>Following Standard (</a:t>
            </a:r>
            <a:r>
              <a:rPr lang="id-ID" sz="2800" dirty="0">
                <a:latin typeface="+mn-lt"/>
              </a:rPr>
              <a:t>Chiller</a:t>
            </a:r>
            <a:r>
              <a:rPr lang="en-US" sz="2800" dirty="0">
                <a:latin typeface="+mn-lt"/>
              </a:rPr>
              <a:t>)</a:t>
            </a:r>
            <a:endParaRPr lang="en-ID" sz="28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21EE6-2703-4987-9C23-2572475B0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6929" y="1273755"/>
            <a:ext cx="3524929" cy="45719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RESULT</a:t>
            </a:r>
            <a:r>
              <a:rPr lang="id-ID" sz="1200" dirty="0"/>
              <a:t> </a:t>
            </a:r>
            <a:r>
              <a:rPr lang="en-US" sz="1200" dirty="0"/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1500ML AQUA LOCAL (actual oos)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600ML AQUA LOCAL (detected)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1500ML VIT LOCAL (actual oos)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350ML LEVITE LEMON CUCUMBER MINT (actual oos)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350ML LEVITE LYCHEE CITRUS MITN (actual oos)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350ML LEVITE WILDBERRIES MINT (actual oos)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500ML MIZONE ACTIV LYCHEE LEMON (product detected)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500ML MIZONE ACTIV MOOD UP CRANBERRY (product detected)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500ML MIZONE ACTIV BREAKFREE CHERRYBLOSSOM (product detected)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500ML MIZONE ACTIV MOVE ON STARFRUIT (product detected)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350ML MIZONE ACTIV LYCHEE LEMON (actual oos)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550ML VIT LOCAL (actual oos)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A09D3F-3FD3-47B1-ABF1-D2A1DE41C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282" y="2011703"/>
            <a:ext cx="1643346" cy="36518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113E92-9432-4CC8-B212-F6EA714B5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54" y="2011703"/>
            <a:ext cx="1567699" cy="34837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040D43-8AAB-480D-94FC-C8D9D2E3FD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468" y="2011703"/>
            <a:ext cx="1567699" cy="34837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388EBC-A66F-4D59-9AEB-3F9AC4CC74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598" y="2011703"/>
            <a:ext cx="1643346" cy="36518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808BBE-C846-458E-B485-C678C1D715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914" y="2011703"/>
            <a:ext cx="1643346" cy="365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32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66C7E-A6DB-4D2D-BBE1-3EEC58016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06" y="856630"/>
            <a:ext cx="9342412" cy="834249"/>
          </a:xfrm>
        </p:spPr>
        <p:txBody>
          <a:bodyPr anchor="ctr">
            <a:normAutofit/>
          </a:bodyPr>
          <a:lstStyle/>
          <a:p>
            <a:r>
              <a:rPr lang="id-ID" sz="2800" dirty="0">
                <a:latin typeface="+mn-lt"/>
              </a:rPr>
              <a:t>Toko JVS (Indomart)</a:t>
            </a:r>
            <a:r>
              <a:rPr lang="en-US" sz="2800" dirty="0">
                <a:latin typeface="+mn-lt"/>
              </a:rPr>
              <a:t> – </a:t>
            </a:r>
            <a:r>
              <a:rPr lang="id-ID" sz="2800" dirty="0">
                <a:latin typeface="+mn-lt"/>
              </a:rPr>
              <a:t>Not </a:t>
            </a:r>
            <a:r>
              <a:rPr lang="en-US" sz="2800" dirty="0">
                <a:latin typeface="+mn-lt"/>
              </a:rPr>
              <a:t>Following Standard (</a:t>
            </a:r>
            <a:r>
              <a:rPr lang="id-ID" sz="2800" dirty="0">
                <a:latin typeface="+mn-lt"/>
              </a:rPr>
              <a:t>Regular</a:t>
            </a:r>
            <a:r>
              <a:rPr lang="en-US" sz="2800" dirty="0">
                <a:latin typeface="+mn-lt"/>
              </a:rPr>
              <a:t>)</a:t>
            </a:r>
            <a:endParaRPr lang="en-ID" sz="28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21EE6-2703-4987-9C23-2572475B0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1665" y="1273755"/>
            <a:ext cx="3524929" cy="45719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RESULT</a:t>
            </a:r>
            <a:r>
              <a:rPr lang="id-ID" sz="1200" dirty="0"/>
              <a:t> </a:t>
            </a:r>
            <a:r>
              <a:rPr lang="en-US" sz="1200" dirty="0"/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1500ML AQUA LOCAL (product detected)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600ML AQUA LOCAL (detected)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1500ML VIT LOCAL (actual oos)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350ML LEVITE LEMON CUCUMBER MINT (actual oos)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350ML LEVITE LYCHEE CITRUS MITN (actual oos)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350ML LEVITE WILDBERRIES MINT (actual oos)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500ML MIZONE ACTIV LYCHEE LEMON (detected)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500ML MIZONE ACTIV MOOD UP CRANBERRY (detected)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500ML MIZONE ACTIV BREAKFREE CHERRYBLOSSOM (not detected in photo)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500ML MIZONE ACTIV MOVE ON STARFRUIT (actual oos)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350ML MIZONE ACTIV LYCHEE LEMON (actual oos)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550ML VIT LOCAL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80FEC2-B0FB-43EF-8457-60E899A1C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727" y="1857623"/>
            <a:ext cx="1567699" cy="34837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96C43D-BFA0-451D-8ABF-2CDF6ED8F9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27" y="1857623"/>
            <a:ext cx="1567699" cy="34837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ECD98C-EDBF-4B1D-9EE0-B9C027A4D8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099" y="1857622"/>
            <a:ext cx="1567699" cy="3483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CD9FAE-B51E-4641-8057-9397FA1DA9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913" y="1857622"/>
            <a:ext cx="1567699" cy="348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51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66C7E-A6DB-4D2D-BBE1-3EEC58016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258" y="439506"/>
            <a:ext cx="9342412" cy="834249"/>
          </a:xfrm>
        </p:spPr>
        <p:txBody>
          <a:bodyPr anchor="ctr">
            <a:normAutofit/>
          </a:bodyPr>
          <a:lstStyle/>
          <a:p>
            <a:r>
              <a:rPr lang="id-ID" sz="2800" dirty="0">
                <a:latin typeface="+mn-lt"/>
              </a:rPr>
              <a:t>Toko JVS (Indomart)</a:t>
            </a:r>
            <a:r>
              <a:rPr lang="en-US" sz="2800" dirty="0">
                <a:latin typeface="+mn-lt"/>
              </a:rPr>
              <a:t> –</a:t>
            </a:r>
            <a:r>
              <a:rPr lang="id-ID" sz="2800" dirty="0">
                <a:latin typeface="+mn-lt"/>
              </a:rPr>
              <a:t> </a:t>
            </a:r>
            <a:r>
              <a:rPr lang="en-US" sz="2800" dirty="0">
                <a:latin typeface="+mn-lt"/>
              </a:rPr>
              <a:t>Following Standard (</a:t>
            </a:r>
            <a:r>
              <a:rPr lang="id-ID" sz="2800" dirty="0">
                <a:latin typeface="+mn-lt"/>
              </a:rPr>
              <a:t>Regular</a:t>
            </a:r>
            <a:r>
              <a:rPr lang="en-US" sz="2800" dirty="0">
                <a:latin typeface="+mn-lt"/>
              </a:rPr>
              <a:t>)</a:t>
            </a:r>
            <a:endParaRPr lang="en-ID" sz="28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21EE6-2703-4987-9C23-2572475B0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1665" y="1273755"/>
            <a:ext cx="3524929" cy="45719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RESULT</a:t>
            </a:r>
            <a:r>
              <a:rPr lang="id-ID" sz="1200" dirty="0"/>
              <a:t> </a:t>
            </a:r>
            <a:r>
              <a:rPr lang="en-US" sz="1200" dirty="0"/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1500ML AQUA LOCAL (product detected)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600ML AQUA LOCAL (detected)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1500ML VIT LOCAL (actual oos)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350ML LEVITE LEMON CUCUMBER MINT (actual oos)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350ML LEVITE LYCHEE CITRUS MITN (actual oos)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350ML LEVITE WILDBERRIES MINT (actual oos)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500ML MIZONE ACTIV LYCHEE LEMON (detected)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500ML MIZONE ACTIV MOOD UP CRANBERRY (not detected in photo)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500ML MIZONE ACTIV BREAKFREE CHERRYBLOSSOM (detected)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500ML MIZONE ACTIV MOVE ON STARFRUIT (actual oos)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350ML MIZONE ACTIV LYCHEE LEMON (actual oos)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d-ID" sz="1200" dirty="0"/>
              <a:t>550ML VIT LOCAL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96C43D-BFA0-451D-8ABF-2CDF6ED8F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27" y="1857623"/>
            <a:ext cx="1567699" cy="34837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ECD98C-EDBF-4B1D-9EE0-B9C027A4D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099" y="1857622"/>
            <a:ext cx="1567699" cy="3483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CD9FAE-B51E-4641-8057-9397FA1DA9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913" y="1857622"/>
            <a:ext cx="1567699" cy="34837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067A94-A293-42B1-8C13-5AFB46BC60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850" y="1823719"/>
            <a:ext cx="1567699" cy="348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6986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231</TotalTime>
  <Words>1139</Words>
  <Application>Microsoft Office PowerPoint</Application>
  <PresentationFormat>Widescreen</PresentationFormat>
  <Paragraphs>147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Calibri Light</vt:lpstr>
      <vt:lpstr>Wingdings</vt:lpstr>
      <vt:lpstr>Retrospect</vt:lpstr>
      <vt:lpstr>Result Test APK IR Mobile Garudastore</vt:lpstr>
      <vt:lpstr>Dummy Store (Familymart) – Following Standard (Chiller)</vt:lpstr>
      <vt:lpstr>Dummy Store (Familymart) – Not Following Standard (Chiller)</vt:lpstr>
      <vt:lpstr>Dummy Store (Familymart) – Not Following Standard (Regular)</vt:lpstr>
      <vt:lpstr>VISIT</vt:lpstr>
      <vt:lpstr>Toko JVS (Indomart) – Following Standard (Chiller)</vt:lpstr>
      <vt:lpstr>Toko JVS (Indomart) – Not Following Standard (Chiller)</vt:lpstr>
      <vt:lpstr>Toko JVS (Indomart) – Not Following Standard (Regular)</vt:lpstr>
      <vt:lpstr>Toko JVS (Indomart) – Following Standard (Regular)</vt:lpstr>
      <vt:lpstr>Garuda (Alfamart) – Not Following Standard (Chiller)</vt:lpstr>
      <vt:lpstr>Garuda (Alfamart) – Following Standard (Chiller)</vt:lpstr>
      <vt:lpstr>Garuda (Alfamart) – Following Standard (Regular)</vt:lpstr>
      <vt:lpstr>Garuda (Alfamart) – Following Standard (Regular)</vt:lpstr>
      <vt:lpstr>VISIT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Result Test APK IR Mobile Unilever</dc:title>
  <dc:creator>Fahrul Islamawan</dc:creator>
  <cp:lastModifiedBy>novadwiseptianah@outlook.com</cp:lastModifiedBy>
  <cp:revision>5</cp:revision>
  <dcterms:created xsi:type="dcterms:W3CDTF">2022-01-12T07:44:19Z</dcterms:created>
  <dcterms:modified xsi:type="dcterms:W3CDTF">2022-02-23T12:03:56Z</dcterms:modified>
</cp:coreProperties>
</file>